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5" r:id="rId3"/>
    <p:sldId id="27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ry\Desktop\reportes%20de%2020220\4o%20TRIMESTRE%202020\Orientacion%20para%20la%20inversi&#243;n%20p&#250;blica%203er%20TRIMESTRE%202020\Grafica%204o%20%20trim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70299473139567"/>
          <c:y val="9.7675227708786311E-2"/>
          <c:w val="0.95336512983571808"/>
          <c:h val="0.77677029360967187"/>
        </c:manualLayout>
      </c:layout>
      <c:doughnutChart>
        <c:varyColors val="1"/>
        <c:ser>
          <c:idx val="0"/>
          <c:order val="0"/>
          <c:cat>
            <c:strRef>
              <c:f>'Graf. Inv'!$B$3:$B$15</c:f>
              <c:strCache>
                <c:ptCount val="10"/>
                <c:pt idx="0">
                  <c:v>EDUCACIÓN, CULTURA Y DEPORTE</c:v>
                </c:pt>
                <c:pt idx="1">
                  <c:v>VIVIENDA Y URBANIZACIÓN</c:v>
                </c:pt>
                <c:pt idx="2">
                  <c:v>SALUD Y ASISTENCIA SOCIAL</c:v>
                </c:pt>
                <c:pt idx="3">
                  <c:v>CARRETERAS, CAMINOS Y PUENTES</c:v>
                </c:pt>
                <c:pt idx="4">
                  <c:v>AGUA POTABLE, ALCANTARILLADO Y SANEAMIENTO</c:v>
                </c:pt>
                <c:pt idx="5">
                  <c:v>PROTECCIÓN CIVIL, SEGURIDAD, JUSTICIA Y FINANZAS PÚBLICAS</c:v>
                </c:pt>
                <c:pt idx="6">
                  <c:v>DESARROLLO ECONÓMICO Y TURISTICO</c:v>
                </c:pt>
                <c:pt idx="7">
                  <c:v>ELECTRIFICACIÓN</c:v>
                </c:pt>
                <c:pt idx="8">
                  <c:v>DESARROLLO AGROPECUARIO, FORESTAL Y ACUICOLA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Inv'!$C$3:$C$15</c:f>
              <c:numCache>
                <c:formatCode>0.00</c:formatCode>
                <c:ptCount val="13"/>
                <c:pt idx="0">
                  <c:v>35.03099348340556</c:v>
                </c:pt>
                <c:pt idx="1">
                  <c:v>20.499291590737748</c:v>
                </c:pt>
                <c:pt idx="2">
                  <c:v>20.121728935320185</c:v>
                </c:pt>
                <c:pt idx="3">
                  <c:v>7.1702637693180566</c:v>
                </c:pt>
                <c:pt idx="4">
                  <c:v>5.2335392906823603</c:v>
                </c:pt>
                <c:pt idx="5">
                  <c:v>4.259713706655929</c:v>
                </c:pt>
                <c:pt idx="6">
                  <c:v>2.7861578554541495</c:v>
                </c:pt>
                <c:pt idx="7">
                  <c:v>2.3142039085327002</c:v>
                </c:pt>
                <c:pt idx="8">
                  <c:v>2.3034167592514412</c:v>
                </c:pt>
                <c:pt idx="9">
                  <c:v>0.28069070064186902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A-4845-A3AF-A951EB333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'Graf. Inv'!$B$20:$B$32</c:f>
              <c:strCache>
                <c:ptCount val="10"/>
                <c:pt idx="0">
                  <c:v>SALUD Y ASISTENCIA SOCIAL</c:v>
                </c:pt>
                <c:pt idx="1">
                  <c:v>EDUCACIÓN, CULTURA Y DEPORTE</c:v>
                </c:pt>
                <c:pt idx="2">
                  <c:v>VIVIENDA Y URBANIZACIÓN</c:v>
                </c:pt>
                <c:pt idx="3">
                  <c:v>CARRETERAS, CAMINOS Y PUENTES</c:v>
                </c:pt>
                <c:pt idx="4">
                  <c:v>AGUA POTABLE, ALCANTARILLADO Y SANEAMIENTO</c:v>
                </c:pt>
                <c:pt idx="5">
                  <c:v>PROTECCIÓN CIVIL, SEGURIDAD, JUSTICIA Y FINANZAS PÚBLICAS</c:v>
                </c:pt>
                <c:pt idx="6">
                  <c:v>DESARROLLO AGROPECUARIO, FORESTAL Y ACUICOLA</c:v>
                </c:pt>
                <c:pt idx="7">
                  <c:v>DESARROLLO ECONÓMICO Y TURISTICO</c:v>
                </c:pt>
                <c:pt idx="8">
                  <c:v>ELECTRIFICACIÓN</c:v>
                </c:pt>
                <c:pt idx="9">
                  <c:v>PROTECCION Y PRESERVACION AMBIENTAL</c:v>
                </c:pt>
              </c:strCache>
            </c:strRef>
          </c:cat>
          <c:val>
            <c:numRef>
              <c:f>'Graf. Inv'!$C$20:$C$32</c:f>
              <c:numCache>
                <c:formatCode>0.00</c:formatCode>
                <c:ptCount val="13"/>
                <c:pt idx="0">
                  <c:v>23.727356105389951</c:v>
                </c:pt>
                <c:pt idx="1">
                  <c:v>22.544699144159843</c:v>
                </c:pt>
                <c:pt idx="2">
                  <c:v>14.856658936357874</c:v>
                </c:pt>
                <c:pt idx="3">
                  <c:v>12.181869978378172</c:v>
                </c:pt>
                <c:pt idx="4">
                  <c:v>10.29259856556147</c:v>
                </c:pt>
                <c:pt idx="5">
                  <c:v>7.7410532985738438</c:v>
                </c:pt>
                <c:pt idx="6">
                  <c:v>3.2990925752740372</c:v>
                </c:pt>
                <c:pt idx="7">
                  <c:v>2.8492895185170211</c:v>
                </c:pt>
                <c:pt idx="8">
                  <c:v>2.3057318268075435</c:v>
                </c:pt>
                <c:pt idx="9">
                  <c:v>0.20165005098025016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5-4A54-9B0E-235D4BD0E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299F0-A457-7344-879F-CB8E79396792}" type="datetime1">
              <a:rPr lang="es-MX" smtClean="0"/>
              <a:pPr/>
              <a:t>26/01/2021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16A0-7D6B-874A-9CF0-125FA9D72DF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55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0152-9AF3-1441-989D-163A2E2FBA37}" type="datetime1">
              <a:rPr lang="es-MX" smtClean="0"/>
              <a:pPr/>
              <a:t>26/01/2021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62E42-CEBF-7843-A56C-B3329424E5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17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01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731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29" name="Picture Placeholder 1"/>
          <p:cNvSpPr>
            <a:spLocks noGrp="1" noTextEdit="1"/>
          </p:cNvSpPr>
          <p:nvPr>
            <p:ph type="pic" sz="quarter" idx="13"/>
          </p:nvPr>
        </p:nvSpPr>
        <p:spPr>
          <a:xfrm>
            <a:off x="5102151" y="2139068"/>
            <a:ext cx="3341563" cy="2813309"/>
          </a:xfrm>
        </p:spPr>
      </p:sp>
      <p:sp>
        <p:nvSpPr>
          <p:cNvPr id="3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18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0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95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5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5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13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519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7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270000"/>
            <a:ext cx="5111750" cy="4856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432050"/>
            <a:ext cx="3008313" cy="3694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207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177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474062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1391" y="415766"/>
            <a:ext cx="2677527" cy="53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 descr="romb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412" y="6356350"/>
            <a:ext cx="304800" cy="304800"/>
          </a:xfrm>
          <a:prstGeom prst="rect">
            <a:avLst/>
          </a:prstGeom>
        </p:spPr>
      </p:pic>
      <p:pic>
        <p:nvPicPr>
          <p:cNvPr id="8" name="Imagen 7" descr="later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2129"/>
            <a:ext cx="383191" cy="1928726"/>
          </a:xfrm>
          <a:prstGeom prst="rect">
            <a:avLst/>
          </a:prstGeom>
        </p:spPr>
      </p:pic>
      <p:sp>
        <p:nvSpPr>
          <p:cNvPr id="15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18383" y="6364830"/>
            <a:ext cx="615941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2E2E2E"/>
                </a:solidFill>
              </a:defRPr>
            </a:lvl1pPr>
          </a:lstStyle>
          <a:p>
            <a:fld id="{ABAB78B4-448C-A743-A85C-EC0F5416DCE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27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47 Gráfico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857548"/>
              </p:ext>
            </p:extLst>
          </p:nvPr>
        </p:nvGraphicFramePr>
        <p:xfrm>
          <a:off x="986589" y="1010836"/>
          <a:ext cx="10599821" cy="651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0" y="704951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noProof="0" dirty="0">
                <a:solidFill>
                  <a:schemeClr val="bg1">
                    <a:lumMod val="50000"/>
                  </a:schemeClr>
                </a:solidFill>
              </a:rPr>
              <a:t>Durante el 4o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651369"/>
            <a:ext cx="5112000" cy="504922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9 Elipse"/>
          <p:cNvSpPr/>
          <p:nvPr/>
        </p:nvSpPr>
        <p:spPr>
          <a:xfrm>
            <a:off x="4625564" y="2302971"/>
            <a:ext cx="3836160" cy="3831343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93011" y="2799532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6064" y="3429000"/>
            <a:ext cx="341572" cy="34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3011" y="2630888"/>
            <a:ext cx="383284" cy="38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984" y="5506372"/>
            <a:ext cx="340791" cy="34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17280" y="3148399"/>
            <a:ext cx="359439" cy="30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85272" y="1750157"/>
            <a:ext cx="232528" cy="23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1786" y="1815231"/>
            <a:ext cx="260836" cy="26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97918" y="1926797"/>
            <a:ext cx="291315" cy="29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7234" y="6024699"/>
            <a:ext cx="465829" cy="46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01570" y="1720793"/>
            <a:ext cx="219797" cy="23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12970" y="2135991"/>
            <a:ext cx="412395" cy="41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76726" y="654739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18/01/2021</a:t>
            </a:r>
            <a:endParaRPr lang="es-MX" sz="9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498680" y="1400903"/>
            <a:ext cx="100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%</a:t>
            </a:r>
            <a:endParaRPr lang="es-MX" b="1" dirty="0"/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57200" y="191950"/>
            <a:ext cx="5063310" cy="4790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7F3DCC2-146F-42D2-956D-D07EB005BE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6206" y="1815231"/>
            <a:ext cx="3478144" cy="470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29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49 Gráfico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128117"/>
              </p:ext>
            </p:extLst>
          </p:nvPr>
        </p:nvGraphicFramePr>
        <p:xfrm>
          <a:off x="2519011" y="1406712"/>
          <a:ext cx="8049266" cy="545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938146" y="953931"/>
            <a:ext cx="4558483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Acumulado al 4o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9" name="8 Elipse"/>
          <p:cNvSpPr/>
          <p:nvPr/>
        </p:nvSpPr>
        <p:spPr>
          <a:xfrm>
            <a:off x="3987644" y="1567188"/>
            <a:ext cx="5112000" cy="515973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4621068" y="2196868"/>
            <a:ext cx="3960000" cy="3960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18 Imagen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08" t="11852" r="4971" b="15062"/>
          <a:stretch>
            <a:fillRect/>
          </a:stretch>
        </p:blipFill>
        <p:spPr bwMode="auto">
          <a:xfrm>
            <a:off x="4726248" y="2746292"/>
            <a:ext cx="3676641" cy="22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8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2345" y="4989709"/>
            <a:ext cx="341054" cy="34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82 Imagen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171072" flipH="1" flipV="1">
            <a:off x="4144700" y="3648835"/>
            <a:ext cx="313509" cy="31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87 Imagen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3938" y="2446334"/>
            <a:ext cx="427222" cy="42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86 Imagen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75754" y="5051177"/>
            <a:ext cx="397015" cy="33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90 Imagen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0130" y="1928999"/>
            <a:ext cx="329354" cy="3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83 Imagen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88988" y="1675364"/>
            <a:ext cx="272206" cy="2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89 Imagen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15315" y="1774979"/>
            <a:ext cx="307599" cy="30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88 Imagen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02738" y="6081014"/>
            <a:ext cx="417260" cy="41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112 Imagen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18639" y="1590993"/>
            <a:ext cx="211643" cy="23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91 Imagen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7287" y="2527953"/>
            <a:ext cx="376417" cy="37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adroTexto 19"/>
          <p:cNvSpPr txBox="1"/>
          <p:nvPr/>
        </p:nvSpPr>
        <p:spPr>
          <a:xfrm>
            <a:off x="353998" y="6455918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18/01/2021</a:t>
            </a:r>
            <a:endParaRPr lang="es-MX" sz="900" dirty="0"/>
          </a:p>
        </p:txBody>
      </p:sp>
      <p:sp>
        <p:nvSpPr>
          <p:cNvPr id="26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95F5D00-2DF1-436E-9FAA-1356E98839C4}"/>
              </a:ext>
            </a:extLst>
          </p:cNvPr>
          <p:cNvSpPr txBox="1"/>
          <p:nvPr/>
        </p:nvSpPr>
        <p:spPr>
          <a:xfrm>
            <a:off x="3340687" y="1468631"/>
            <a:ext cx="28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%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BEED8E1B-ADAB-4333-8E04-D41B78CEF8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0525" y="1837963"/>
            <a:ext cx="3428031" cy="452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2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78B4-448C-A743-A85C-EC0F5416DCE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34 Marcador de texto"/>
          <p:cNvSpPr txBox="1">
            <a:spLocks/>
          </p:cNvSpPr>
          <p:nvPr/>
        </p:nvSpPr>
        <p:spPr>
          <a:xfrm>
            <a:off x="861924" y="1009057"/>
            <a:ext cx="7772400" cy="5222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Histórico al 4o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s-MX" sz="2400" dirty="0">
                <a:solidFill>
                  <a:schemeClr val="bg1">
                    <a:lumMod val="50000"/>
                  </a:schemeClr>
                </a:solidFill>
              </a:rPr>
              <a:t>Trimestre 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16606" y="6470842"/>
            <a:ext cx="2365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/>
              <a:t>Fecha de corte de la información: 18/01/2021</a:t>
            </a:r>
          </a:p>
        </p:txBody>
      </p:sp>
      <p:sp>
        <p:nvSpPr>
          <p:cNvPr id="55" name="Título 1"/>
          <p:cNvSpPr>
            <a:spLocks noGrp="1"/>
          </p:cNvSpPr>
          <p:nvPr>
            <p:ph type="title"/>
          </p:nvPr>
        </p:nvSpPr>
        <p:spPr>
          <a:xfrm>
            <a:off x="457200" y="191950"/>
            <a:ext cx="5063310" cy="479031"/>
          </a:xfrm>
        </p:spPr>
        <p:txBody>
          <a:bodyPr>
            <a:noAutofit/>
          </a:bodyPr>
          <a:lstStyle/>
          <a:p>
            <a:r>
              <a:rPr lang="es-MX" dirty="0">
                <a:latin typeface="Helvetica" pitchFamily="34" charset="0"/>
              </a:rPr>
              <a:t>Orientación de la inversión pública autorizada</a:t>
            </a:r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AB01CC-8CE9-4712-A943-763105609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76" y="1628724"/>
            <a:ext cx="7772400" cy="473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9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EFIN">
      <a:dk1>
        <a:srgbClr val="3E3E3E"/>
      </a:dk1>
      <a:lt1>
        <a:sysClr val="window" lastClr="FFFFFF"/>
      </a:lt1>
      <a:dk2>
        <a:srgbClr val="BABABA"/>
      </a:dk2>
      <a:lt2>
        <a:srgbClr val="EEECE1"/>
      </a:lt2>
      <a:accent1>
        <a:srgbClr val="D60071"/>
      </a:accent1>
      <a:accent2>
        <a:srgbClr val="00A097"/>
      </a:accent2>
      <a:accent3>
        <a:srgbClr val="8CC026"/>
      </a:accent3>
      <a:accent4>
        <a:srgbClr val="622779"/>
      </a:accent4>
      <a:accent5>
        <a:srgbClr val="FBAF2B"/>
      </a:accent5>
      <a:accent6>
        <a:srgbClr val="ED1C24"/>
      </a:accent6>
      <a:hlink>
        <a:srgbClr val="6666FF"/>
      </a:hlink>
      <a:folHlink>
        <a:srgbClr val="CC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65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Tema de Office</vt:lpstr>
      <vt:lpstr>Presentación de PowerPoint</vt:lpstr>
      <vt:lpstr>Orientación de la inversión pública autorizada</vt:lpstr>
      <vt:lpstr>Orientación de la inversión pública autorizada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 Oaxaca</dc:creator>
  <cp:lastModifiedBy>Hary</cp:lastModifiedBy>
  <cp:revision>72</cp:revision>
  <dcterms:created xsi:type="dcterms:W3CDTF">2016-12-21T19:03:03Z</dcterms:created>
  <dcterms:modified xsi:type="dcterms:W3CDTF">2021-01-27T04:25:34Z</dcterms:modified>
</cp:coreProperties>
</file>