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5" r:id="rId3"/>
    <p:sldId id="270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ry\Desktop\reportes%20de%2020220\4o%20TRIMESTRE%202020\Orientacion%20para%20la%20inversi&#243;n%20p&#250;blica%203er%20TRIMESTRE%202020\Grafica%204o%20%20trim%20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0299473139567"/>
          <c:y val="9.7675227708786311E-2"/>
          <c:w val="0.95336512983571808"/>
          <c:h val="0.77677029360967187"/>
        </c:manualLayout>
      </c:layout>
      <c:doughnutChart>
        <c:varyColors val="1"/>
        <c:ser>
          <c:idx val="0"/>
          <c:order val="0"/>
          <c:cat>
            <c:strRef>
              <c:f>'Graf. Inv'!$B$3:$B$15</c:f>
              <c:strCache>
                <c:ptCount val="10"/>
                <c:pt idx="0">
                  <c:v>EDUCACIÓN, CULTURA Y DEPORTE</c:v>
                </c:pt>
                <c:pt idx="1">
                  <c:v>VIVIENDA Y URBANIZACIÓN</c:v>
                </c:pt>
                <c:pt idx="2">
                  <c:v>SALUD Y ASISTENCIA SOCIAL</c:v>
                </c:pt>
                <c:pt idx="3">
                  <c:v>CARRETERAS, CAMINOS Y PUENTES</c:v>
                </c:pt>
                <c:pt idx="4">
                  <c:v>AGUA POTABLE, ALCANTARILLADO Y SANEAMIENTO</c:v>
                </c:pt>
                <c:pt idx="5">
                  <c:v>PROTECCIÓN CIVIL, SEGURIDAD, JUSTICIA Y FINANZAS PÚBLICAS</c:v>
                </c:pt>
                <c:pt idx="6">
                  <c:v>DESARROLLO ECONÓMICO Y TURISTICO</c:v>
                </c:pt>
                <c:pt idx="7">
                  <c:v>ELECTRIFICACIÓN</c:v>
                </c:pt>
                <c:pt idx="8">
                  <c:v>DESARROLLO AGROPECUARIO, FORESTAL Y ACUICOLA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Inv'!$C$3:$C$15</c:f>
              <c:numCache>
                <c:formatCode>0.00</c:formatCode>
                <c:ptCount val="13"/>
                <c:pt idx="0">
                  <c:v>35.03099348340556</c:v>
                </c:pt>
                <c:pt idx="1">
                  <c:v>20.499291590737748</c:v>
                </c:pt>
                <c:pt idx="2">
                  <c:v>20.121728935320185</c:v>
                </c:pt>
                <c:pt idx="3">
                  <c:v>7.1702637693180566</c:v>
                </c:pt>
                <c:pt idx="4">
                  <c:v>5.2335392906823603</c:v>
                </c:pt>
                <c:pt idx="5">
                  <c:v>4.259713706655929</c:v>
                </c:pt>
                <c:pt idx="6">
                  <c:v>2.7861578554541495</c:v>
                </c:pt>
                <c:pt idx="7">
                  <c:v>2.3142039085327002</c:v>
                </c:pt>
                <c:pt idx="8">
                  <c:v>2.3034167592514412</c:v>
                </c:pt>
                <c:pt idx="9">
                  <c:v>0.28069070064186902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A-4845-A3AF-A951EB333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'Graf. Inv'!$B$20:$B$32</c:f>
              <c:strCache>
                <c:ptCount val="10"/>
                <c:pt idx="0">
                  <c:v>SALUD Y ASISTENCIA SOCIAL</c:v>
                </c:pt>
                <c:pt idx="1">
                  <c:v>EDUCACIÓN, CULTURA Y DEPORTE</c:v>
                </c:pt>
                <c:pt idx="2">
                  <c:v>VIVIENDA Y URBANIZACIÓN</c:v>
                </c:pt>
                <c:pt idx="3">
                  <c:v>CARRETERAS, CAMINOS Y PUENTES</c:v>
                </c:pt>
                <c:pt idx="4">
                  <c:v>AGUA POTABLE, ALCANTARILLADO Y SANEAMIENTO</c:v>
                </c:pt>
                <c:pt idx="5">
                  <c:v>PROTECCIÓN CIVIL, SEGURIDAD, JUSTICIA Y FINANZAS PÚBLICAS</c:v>
                </c:pt>
                <c:pt idx="6">
                  <c:v>DESARROLLO AGROPECUARIO, FORESTAL Y ACUICOLA</c:v>
                </c:pt>
                <c:pt idx="7">
                  <c:v>DESARROLLO ECONÓMICO Y TURISTICO</c:v>
                </c:pt>
                <c:pt idx="8">
                  <c:v>ELECTRIFICACIÓN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Inv'!$C$20:$C$32</c:f>
              <c:numCache>
                <c:formatCode>0.00</c:formatCode>
                <c:ptCount val="13"/>
                <c:pt idx="0">
                  <c:v>23.727356105389951</c:v>
                </c:pt>
                <c:pt idx="1">
                  <c:v>22.544699144159843</c:v>
                </c:pt>
                <c:pt idx="2">
                  <c:v>14.856658936357874</c:v>
                </c:pt>
                <c:pt idx="3">
                  <c:v>12.181869978378172</c:v>
                </c:pt>
                <c:pt idx="4">
                  <c:v>10.29259856556147</c:v>
                </c:pt>
                <c:pt idx="5">
                  <c:v>7.7410532985738438</c:v>
                </c:pt>
                <c:pt idx="6">
                  <c:v>3.2990925752740372</c:v>
                </c:pt>
                <c:pt idx="7">
                  <c:v>2.8492895185170211</c:v>
                </c:pt>
                <c:pt idx="8">
                  <c:v>2.3057318268075435</c:v>
                </c:pt>
                <c:pt idx="9">
                  <c:v>0.20165005098025016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5-4A54-9B0E-235D4BD0E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26/01/2021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26/01/2021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47 Gráfico">
            <a:extLst>
              <a:ext uri="{FF2B5EF4-FFF2-40B4-BE49-F238E27FC236}">
                <a16:creationId xmlns:a16="http://schemas.microsoft.com/office/drawing/2014/main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857548"/>
              </p:ext>
            </p:extLst>
          </p:nvPr>
        </p:nvGraphicFramePr>
        <p:xfrm>
          <a:off x="986589" y="1010836"/>
          <a:ext cx="10599821" cy="6512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0" y="704951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Durante el 4o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651369"/>
            <a:ext cx="5112000" cy="504922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9 Elipse"/>
          <p:cNvSpPr/>
          <p:nvPr/>
        </p:nvSpPr>
        <p:spPr>
          <a:xfrm>
            <a:off x="4625564" y="2302971"/>
            <a:ext cx="3836160" cy="38313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93011" y="2799532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6064" y="3429000"/>
            <a:ext cx="341572" cy="34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3011" y="2630888"/>
            <a:ext cx="383284" cy="3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984" y="5506372"/>
            <a:ext cx="340791" cy="34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17280" y="3148399"/>
            <a:ext cx="359439" cy="30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85272" y="1750157"/>
            <a:ext cx="232528" cy="2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61786" y="1815231"/>
            <a:ext cx="260836" cy="26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97918" y="1926797"/>
            <a:ext cx="291315" cy="29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7234" y="6024699"/>
            <a:ext cx="465829" cy="46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01570" y="1720793"/>
            <a:ext cx="219797" cy="239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12970" y="2135991"/>
            <a:ext cx="412395" cy="41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76726" y="654739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18/01/2021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98680" y="1400903"/>
            <a:ext cx="100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sp>
        <p:nvSpPr>
          <p:cNvPr id="27" name="Título 1"/>
          <p:cNvSpPr txBox="1">
            <a:spLocks/>
          </p:cNvSpPr>
          <p:nvPr/>
        </p:nvSpPr>
        <p:spPr>
          <a:xfrm>
            <a:off x="457200" y="191950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7F3DCC2-146F-42D2-956D-D07EB005BE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6206" y="1815231"/>
            <a:ext cx="3478144" cy="470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49 Gráfico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128117"/>
              </p:ext>
            </p:extLst>
          </p:nvPr>
        </p:nvGraphicFramePr>
        <p:xfrm>
          <a:off x="2519011" y="1406712"/>
          <a:ext cx="8049266" cy="545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938146" y="953931"/>
            <a:ext cx="4558483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Acumulado al 4o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21068" y="219686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26248" y="2746292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2345" y="4989709"/>
            <a:ext cx="341054" cy="34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71072" flipH="1" flipV="1">
            <a:off x="4144700" y="3648835"/>
            <a:ext cx="313509" cy="31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3938" y="2446334"/>
            <a:ext cx="427222" cy="42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75754" y="5051177"/>
            <a:ext cx="397015" cy="33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60130" y="1928999"/>
            <a:ext cx="329354" cy="3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88988" y="1675364"/>
            <a:ext cx="272206" cy="2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15315" y="1774979"/>
            <a:ext cx="307599" cy="30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02738" y="6081014"/>
            <a:ext cx="417260" cy="41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18639" y="1590993"/>
            <a:ext cx="211643" cy="23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7287" y="2527953"/>
            <a:ext cx="376417" cy="37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53998" y="6455918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18/01/2021</a:t>
            </a:r>
            <a:endParaRPr lang="es-MX" sz="900" dirty="0"/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95F5D00-2DF1-436E-9FAA-1356E98839C4}"/>
              </a:ext>
            </a:extLst>
          </p:cNvPr>
          <p:cNvSpPr txBox="1"/>
          <p:nvPr/>
        </p:nvSpPr>
        <p:spPr>
          <a:xfrm>
            <a:off x="3340687" y="1468631"/>
            <a:ext cx="28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%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BEED8E1B-ADAB-4333-8E04-D41B78CEF8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0525" y="1837963"/>
            <a:ext cx="3428031" cy="452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09057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Histórico al 4o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16606" y="647084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18/01/2021</a:t>
            </a:r>
          </a:p>
        </p:txBody>
      </p:sp>
      <p:sp>
        <p:nvSpPr>
          <p:cNvPr id="55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6AB01CC-8CE9-4712-A943-763105609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76" y="1628724"/>
            <a:ext cx="7772400" cy="473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9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</TotalTime>
  <Words>65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Presentación de PowerPoint</vt:lpstr>
      <vt:lpstr>Orientación de la inversión pública autorizada</vt:lpstr>
      <vt:lpstr>Orientación de la inversión pública autorizada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Hary</cp:lastModifiedBy>
  <cp:revision>72</cp:revision>
  <dcterms:created xsi:type="dcterms:W3CDTF">2016-12-21T19:03:03Z</dcterms:created>
  <dcterms:modified xsi:type="dcterms:W3CDTF">2021-01-27T04:25:34Z</dcterms:modified>
</cp:coreProperties>
</file>